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2" r:id="rId6"/>
    <p:sldId id="261"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ar-SA" smtClean="0"/>
              <a:t>انقر لتحرير نمط العنوان الرئيسي</a:t>
            </a:r>
            <a:endParaRPr kumimoji="0" lang="en-US"/>
          </a:p>
        </p:txBody>
      </p:sp>
      <p:sp>
        <p:nvSpPr>
          <p:cNvPr id="28" name="عنصر نائب للتاريخ 27"/>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17" name="عنصر نائب للتذييل 16"/>
          <p:cNvSpPr>
            <a:spLocks noGrp="1"/>
          </p:cNvSpPr>
          <p:nvPr>
            <p:ph type="ftr" sz="quarter" idx="11"/>
          </p:nvPr>
        </p:nvSpPr>
        <p:spPr/>
        <p:txBody>
          <a:bodyPr/>
          <a:lstStyle/>
          <a:p>
            <a:endParaRPr lang="ar-EG"/>
          </a:p>
        </p:txBody>
      </p:sp>
      <p:sp>
        <p:nvSpPr>
          <p:cNvPr id="29" name="عنصر نائب لرقم الشريحة 28"/>
          <p:cNvSpPr>
            <a:spLocks noGrp="1"/>
          </p:cNvSpPr>
          <p:nvPr>
            <p:ph type="sldNum" sz="quarter" idx="12"/>
          </p:nvPr>
        </p:nvSpPr>
        <p:spPr/>
        <p:txBody>
          <a:bodyPr/>
          <a:lstStyle/>
          <a:p>
            <a:fld id="{223E0A2C-B5DA-4497-B6D1-415820828AF1}" type="slidenum">
              <a:rPr lang="ar-EG" smtClean="0"/>
              <a:pPr/>
              <a:t>‹#›</a:t>
            </a:fld>
            <a:endParaRPr lang="ar-EG"/>
          </a:p>
        </p:txBody>
      </p:sp>
      <p:sp>
        <p:nvSpPr>
          <p:cNvPr id="9" name="عنوان فرعي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a:xfrm>
            <a:off x="7924800" y="6416675"/>
            <a:ext cx="762000" cy="365125"/>
          </a:xfrm>
        </p:spPr>
        <p:txBody>
          <a:bodyPr/>
          <a:lstStyle/>
          <a:p>
            <a:fld id="{223E0A2C-B5DA-4497-B6D1-415820828AF1}"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ar-SA" smtClean="0">
                <a:solidFill>
                  <a:schemeClr val="lt1"/>
                </a:solidFill>
                <a:latin typeface="+mn-lt"/>
                <a:ea typeface="+mn-ea"/>
                <a:cs typeface="+mn-cs"/>
              </a:rPr>
              <a:t>انقر فوق الرمز لإضافة صورة</a:t>
            </a:r>
            <a:endParaRPr kumimoji="0" lang="en-US" dirty="0">
              <a:solidFill>
                <a:schemeClr val="lt1"/>
              </a:solidFill>
              <a:latin typeface="+mn-lt"/>
              <a:ea typeface="+mn-ea"/>
              <a:cs typeface="+mn-cs"/>
            </a:endParaRPr>
          </a:p>
        </p:txBody>
      </p:sp>
      <p:sp>
        <p:nvSpPr>
          <p:cNvPr id="4" name="عنصر نائب للنص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5F7BBE4-48AD-4C90-92AC-08A0CBAE6C64}" type="datetimeFigureOut">
              <a:rPr lang="ar-EG" smtClean="0"/>
              <a:pPr/>
              <a:t>28/05/1439</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223E0A2C-B5DA-4497-B6D1-415820828AF1}"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5F7BBE4-48AD-4C90-92AC-08A0CBAE6C64}" type="datetimeFigureOut">
              <a:rPr lang="ar-EG" smtClean="0"/>
              <a:pPr/>
              <a:t>28/05/1439</a:t>
            </a:fld>
            <a:endParaRPr lang="ar-EG"/>
          </a:p>
        </p:txBody>
      </p:sp>
      <p:sp>
        <p:nvSpPr>
          <p:cNvPr id="3" name="عنصر نائب للتذييل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EG"/>
          </a:p>
        </p:txBody>
      </p:sp>
      <p:sp>
        <p:nvSpPr>
          <p:cNvPr id="23" name="عنصر نائب لرقم الشريحة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23E0A2C-B5DA-4497-B6D1-415820828AF1}" type="slidenum">
              <a:rPr lang="ar-EG" smtClean="0"/>
              <a:pPr/>
              <a:t>‹#›</a:t>
            </a:fld>
            <a:endParaRPr lang="ar-EG"/>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ncbi.nlm.nih.gov/pubmed/20850765" TargetMode="External"/><Relationship Id="rId3" Type="http://schemas.openxmlformats.org/officeDocument/2006/relationships/hyperlink" Target="https://www.ncbi.nlm.nih.gov/pubmed/?term=Glassman%20MS%5BAuthor%5D&amp;cauthor=true&amp;cauthor_uid=20850765" TargetMode="External"/><Relationship Id="rId7" Type="http://schemas.openxmlformats.org/officeDocument/2006/relationships/hyperlink" Target="https://www.ncbi.nlm.nih.gov/pubmed/?term=Medow%20MS%5BAuthor%5D&amp;cauthor=true&amp;cauthor_uid=20850765" TargetMode="External"/><Relationship Id="rId2" Type="http://schemas.openxmlformats.org/officeDocument/2006/relationships/hyperlink" Target="https://www.ncbi.nlm.nih.gov/pubmed/?term=Raghunath%20N%5BAuthor%5D&amp;cauthor=true&amp;cauthor_uid=20850765" TargetMode="External"/><Relationship Id="rId1" Type="http://schemas.openxmlformats.org/officeDocument/2006/relationships/slideLayout" Target="../slideLayouts/slideLayout2.xml"/><Relationship Id="rId6" Type="http://schemas.openxmlformats.org/officeDocument/2006/relationships/hyperlink" Target="https://www.ncbi.nlm.nih.gov/pubmed/?term=Stewart%20JM%5BAuthor%5D&amp;cauthor=true&amp;cauthor_uid=20850765" TargetMode="External"/><Relationship Id="rId5" Type="http://schemas.openxmlformats.org/officeDocument/2006/relationships/hyperlink" Target="https://www.ncbi.nlm.nih.gov/pubmed/?term=Berezin%20SH%5BAuthor%5D&amp;cauthor=true&amp;cauthor_uid=20850765" TargetMode="External"/><Relationship Id="rId4" Type="http://schemas.openxmlformats.org/officeDocument/2006/relationships/hyperlink" Target="https://www.ncbi.nlm.nih.gov/pubmed/?term=Halata%20MS%5BAuthor%5D&amp;cauthor=true&amp;cauthor_uid=20850765"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19200" y="1857364"/>
            <a:ext cx="6858000" cy="2500330"/>
          </a:xfrm>
        </p:spPr>
        <p:txBody>
          <a:bodyPr>
            <a:normAutofit fontScale="90000"/>
          </a:bodyPr>
          <a:lstStyle/>
          <a:p>
            <a:r>
              <a:rPr lang="en-US" sz="6700" dirty="0" smtClean="0"/>
              <a:t>   </a:t>
            </a:r>
            <a:r>
              <a:rPr lang="en-US" sz="6700" dirty="0" err="1" smtClean="0"/>
              <a:t>EliminatioN</a:t>
            </a:r>
            <a:r>
              <a:rPr lang="en-US" sz="6700" smtClean="0"/>
              <a:t>     disorders             </a:t>
            </a:r>
            <a:r>
              <a:rPr lang="en-US" dirty="0" smtClean="0"/>
              <a:t/>
            </a:r>
            <a:br>
              <a:rPr lang="en-US" dirty="0" smtClean="0"/>
            </a:br>
            <a:endParaRPr lang="ar-EG" dirty="0"/>
          </a:p>
        </p:txBody>
      </p:sp>
      <p:sp>
        <p:nvSpPr>
          <p:cNvPr id="3" name="عنوان فرعي 2"/>
          <p:cNvSpPr>
            <a:spLocks noGrp="1"/>
          </p:cNvSpPr>
          <p:nvPr>
            <p:ph type="subTitle" idx="1"/>
          </p:nvPr>
        </p:nvSpPr>
        <p:spPr>
          <a:xfrm>
            <a:off x="642910" y="3643314"/>
            <a:ext cx="6858000" cy="533400"/>
          </a:xfrm>
        </p:spPr>
        <p:txBody>
          <a:bodyPr>
            <a:noAutofit/>
          </a:bodyPr>
          <a:lstStyle/>
          <a:p>
            <a:r>
              <a:rPr lang="en-US" sz="2800" dirty="0" smtClean="0"/>
              <a:t>By: </a:t>
            </a:r>
            <a:r>
              <a:rPr lang="en-US" sz="2800" dirty="0" err="1" smtClean="0"/>
              <a:t>Amr</a:t>
            </a:r>
            <a:r>
              <a:rPr lang="en-US" sz="2800" dirty="0" smtClean="0"/>
              <a:t> Ahmed </a:t>
            </a:r>
            <a:r>
              <a:rPr lang="en-US" sz="2800" dirty="0" err="1" smtClean="0"/>
              <a:t>Osman</a:t>
            </a:r>
            <a:endParaRPr lang="en-US" sz="2800" dirty="0" smtClean="0"/>
          </a:p>
          <a:p>
            <a:r>
              <a:rPr lang="en-US" sz="2800" dirty="0" smtClean="0"/>
              <a:t>    Assistant lecturer of pediatric   </a:t>
            </a:r>
            <a:endParaRPr lang="ar-EG" sz="2800"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txBody>
          <a:bodyPr/>
          <a:lstStyle/>
          <a:p>
            <a:pPr algn="l" rtl="0">
              <a:buFont typeface="Wingdings" pitchFamily="2" charset="2"/>
              <a:buChar char="q"/>
            </a:pPr>
            <a:r>
              <a:rPr lang="en-US" dirty="0" smtClean="0"/>
              <a:t> </a:t>
            </a:r>
            <a:r>
              <a:rPr lang="en-US" sz="3200" dirty="0" smtClean="0"/>
              <a:t>many psychiatric disturbances could be the cause of </a:t>
            </a:r>
            <a:r>
              <a:rPr lang="en-US" sz="3200" dirty="0" err="1" smtClean="0"/>
              <a:t>encopresis</a:t>
            </a:r>
            <a:r>
              <a:rPr lang="en-US" sz="3200" dirty="0" smtClean="0"/>
              <a:t> in children as</a:t>
            </a:r>
          </a:p>
          <a:p>
            <a:pPr algn="l" rtl="0"/>
            <a:r>
              <a:rPr lang="en-US" sz="3200" dirty="0" smtClean="0"/>
              <a:t> sexual abuse</a:t>
            </a:r>
          </a:p>
          <a:p>
            <a:pPr algn="l" rtl="0"/>
            <a:r>
              <a:rPr lang="en-US" sz="3200" dirty="0" smtClean="0"/>
              <a:t> birth of new sibling</a:t>
            </a:r>
          </a:p>
          <a:p>
            <a:pPr algn="l" rtl="0"/>
            <a:r>
              <a:rPr lang="en-US" sz="3200" dirty="0" smtClean="0"/>
              <a:t> move to new home</a:t>
            </a:r>
          </a:p>
          <a:p>
            <a:pPr algn="l" rtl="0"/>
            <a:r>
              <a:rPr lang="en-US" sz="3200" dirty="0" smtClean="0"/>
              <a:t>Hard punitive parenting</a:t>
            </a:r>
          </a:p>
          <a:p>
            <a:pPr algn="l" rtl="0"/>
            <a:r>
              <a:rPr lang="en-US" sz="3200" dirty="0" smtClean="0"/>
              <a:t>Autism , ADHD </a:t>
            </a:r>
            <a:endParaRPr lang="ar-EG" dirty="0"/>
          </a:p>
        </p:txBody>
      </p:sp>
      <p:pic>
        <p:nvPicPr>
          <p:cNvPr id="2051" name="Picture 3" descr="C:\Users\elrowad\Pictures\download.jpg"/>
          <p:cNvPicPr>
            <a:picLocks noChangeAspect="1" noChangeArrowheads="1"/>
          </p:cNvPicPr>
          <p:nvPr/>
        </p:nvPicPr>
        <p:blipFill>
          <a:blip r:embed="rId2"/>
          <a:srcRect/>
          <a:stretch>
            <a:fillRect/>
          </a:stretch>
        </p:blipFill>
        <p:spPr bwMode="auto">
          <a:xfrm>
            <a:off x="5429256" y="2214554"/>
            <a:ext cx="3571900" cy="4357718"/>
          </a:xfrm>
          <a:prstGeom prst="rect">
            <a:avLst/>
          </a:prstGeom>
          <a:noFill/>
        </p:spPr>
      </p:pic>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endParaRPr lang="ar-EG" sz="4400" dirty="0"/>
          </a:p>
        </p:txBody>
      </p:sp>
      <p:sp>
        <p:nvSpPr>
          <p:cNvPr id="3" name="عنصر نائب للمحتوى 2"/>
          <p:cNvSpPr>
            <a:spLocks noGrp="1"/>
          </p:cNvSpPr>
          <p:nvPr>
            <p:ph idx="1"/>
          </p:nvPr>
        </p:nvSpPr>
        <p:spPr>
          <a:xfrm>
            <a:off x="457200" y="571480"/>
            <a:ext cx="8229600" cy="5214974"/>
          </a:xfrm>
        </p:spPr>
        <p:txBody>
          <a:bodyPr>
            <a:normAutofit/>
          </a:bodyPr>
          <a:lstStyle/>
          <a:p>
            <a:pPr algn="l" rtl="0">
              <a:buFont typeface="Wingdings" pitchFamily="2" charset="2"/>
              <a:buChar char="q"/>
            </a:pPr>
            <a:r>
              <a:rPr lang="en-US" sz="2800" dirty="0" smtClean="0"/>
              <a:t>  </a:t>
            </a:r>
            <a:r>
              <a:rPr lang="en-US" sz="3200" dirty="0" smtClean="0"/>
              <a:t>Congenital </a:t>
            </a:r>
            <a:r>
              <a:rPr lang="en-US" sz="3200" dirty="0" err="1" smtClean="0"/>
              <a:t>Megacolon</a:t>
            </a:r>
            <a:r>
              <a:rPr lang="en-US" sz="3200" dirty="0" smtClean="0"/>
              <a:t>” </a:t>
            </a:r>
            <a:r>
              <a:rPr lang="en-US" sz="3200" dirty="0" err="1" smtClean="0"/>
              <a:t>Hurshsprung</a:t>
            </a:r>
            <a:r>
              <a:rPr lang="en-US" sz="3200" dirty="0" smtClean="0"/>
              <a:t>, </a:t>
            </a:r>
            <a:r>
              <a:rPr lang="en-US" sz="11200" dirty="0" smtClean="0"/>
              <a:t> </a:t>
            </a:r>
            <a:endParaRPr lang="en-US" sz="3200" dirty="0" smtClean="0"/>
          </a:p>
          <a:p>
            <a:pPr algn="l" rtl="0">
              <a:buFont typeface="Wingdings" pitchFamily="2" charset="2"/>
              <a:buChar char="q"/>
            </a:pPr>
            <a:r>
              <a:rPr lang="en-US" sz="3200" dirty="0" smtClean="0"/>
              <a:t> Psychogenic </a:t>
            </a:r>
            <a:r>
              <a:rPr lang="en-US" sz="3200" dirty="0" err="1" smtClean="0"/>
              <a:t>megacolon</a:t>
            </a:r>
            <a:r>
              <a:rPr lang="en-US" sz="3200" dirty="0" smtClean="0"/>
              <a:t> </a:t>
            </a:r>
          </a:p>
          <a:p>
            <a:pPr algn="l" rtl="0">
              <a:buFont typeface="Wingdings" pitchFamily="2" charset="2"/>
              <a:buChar char="q"/>
            </a:pPr>
            <a:endParaRPr lang="en-US" sz="3200" dirty="0" smtClean="0"/>
          </a:p>
          <a:p>
            <a:pPr algn="l" rtl="0">
              <a:buFont typeface="Wingdings" pitchFamily="2" charset="2"/>
              <a:buChar char="q"/>
            </a:pPr>
            <a:r>
              <a:rPr lang="en-US" sz="3200" dirty="0" smtClean="0"/>
              <a:t> iatrogenic post operative incompetence of anal sphincter</a:t>
            </a:r>
            <a:endParaRPr lang="ar-EG" sz="3200"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4800" dirty="0" smtClean="0"/>
              <a:t/>
            </a:r>
            <a:br>
              <a:rPr lang="en-US" sz="4800" dirty="0" smtClean="0"/>
            </a:br>
            <a:r>
              <a:rPr lang="en-US" sz="4800" dirty="0" smtClean="0"/>
              <a:t>Psychogenic </a:t>
            </a:r>
            <a:r>
              <a:rPr lang="en-US" sz="4800" dirty="0" err="1" smtClean="0"/>
              <a:t>Megacolon</a:t>
            </a:r>
            <a:r>
              <a:rPr lang="en-US" sz="4800" dirty="0" smtClean="0"/>
              <a:t> </a:t>
            </a:r>
            <a:endParaRPr lang="ar-EG" sz="4800" dirty="0"/>
          </a:p>
        </p:txBody>
      </p:sp>
      <p:pic>
        <p:nvPicPr>
          <p:cNvPr id="5" name="Picture 3" descr="C:\Users\elrowad\Pictures\encopresis.jpg"/>
          <p:cNvPicPr>
            <a:picLocks noGrp="1" noChangeAspect="1" noChangeArrowheads="1"/>
          </p:cNvPicPr>
          <p:nvPr>
            <p:ph idx="1"/>
          </p:nvPr>
        </p:nvPicPr>
        <p:blipFill>
          <a:blip r:embed="rId2"/>
          <a:srcRect/>
          <a:stretch>
            <a:fillRect/>
          </a:stretch>
        </p:blipFill>
        <p:spPr bwMode="auto">
          <a:xfrm>
            <a:off x="285720" y="1643050"/>
            <a:ext cx="8429684" cy="1857388"/>
          </a:xfrm>
          <a:prstGeom prst="rect">
            <a:avLst/>
          </a:prstGeom>
          <a:noFill/>
        </p:spPr>
      </p:pic>
      <p:sp>
        <p:nvSpPr>
          <p:cNvPr id="8" name="مستطيل 7"/>
          <p:cNvSpPr/>
          <p:nvPr/>
        </p:nvSpPr>
        <p:spPr>
          <a:xfrm>
            <a:off x="785786" y="2643182"/>
            <a:ext cx="7215238" cy="3508653"/>
          </a:xfrm>
          <a:prstGeom prst="rect">
            <a:avLst/>
          </a:prstGeom>
        </p:spPr>
        <p:txBody>
          <a:bodyPr wrap="square">
            <a:spAutoFit/>
          </a:bodyPr>
          <a:lstStyle/>
          <a:p>
            <a:endParaRPr lang="en-US" dirty="0" smtClean="0"/>
          </a:p>
          <a:p>
            <a:endParaRPr lang="en-US" dirty="0" smtClean="0"/>
          </a:p>
          <a:p>
            <a:endParaRPr lang="en-US" dirty="0" smtClean="0"/>
          </a:p>
          <a:p>
            <a:pPr algn="l" rtl="0"/>
            <a:r>
              <a:rPr lang="en-US" sz="2800" dirty="0" err="1" smtClean="0"/>
              <a:t>Anorectal</a:t>
            </a:r>
            <a:r>
              <a:rPr lang="en-US" sz="2800" dirty="0" smtClean="0"/>
              <a:t> dysfunction exit 2ry to the chronic constipation resulting from chronic rectal </a:t>
            </a:r>
            <a:r>
              <a:rPr lang="en-US" sz="2800" dirty="0" err="1" smtClean="0"/>
              <a:t>distetion</a:t>
            </a:r>
            <a:r>
              <a:rPr lang="en-US" sz="2800" dirty="0" smtClean="0"/>
              <a:t> from large hard fecal mass that cause loss of tone in the rectal wall and desensitization to pressure resulting in feces retention and then over flow </a:t>
            </a:r>
            <a:endParaRPr lang="ar-EG"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r>
              <a:rPr lang="en-US" sz="4000" dirty="0" smtClean="0"/>
              <a:t>Diagnosis</a:t>
            </a:r>
            <a:endParaRPr lang="ar-EG" dirty="0"/>
          </a:p>
        </p:txBody>
      </p:sp>
      <p:sp>
        <p:nvSpPr>
          <p:cNvPr id="3" name="عنصر نائب للمحتوى 2"/>
          <p:cNvSpPr>
            <a:spLocks noGrp="1"/>
          </p:cNvSpPr>
          <p:nvPr>
            <p:ph idx="1"/>
          </p:nvPr>
        </p:nvSpPr>
        <p:spPr>
          <a:xfrm>
            <a:off x="457200" y="1285860"/>
            <a:ext cx="8229600" cy="5023500"/>
          </a:xfrm>
        </p:spPr>
        <p:txBody>
          <a:bodyPr/>
          <a:lstStyle/>
          <a:p>
            <a:pPr algn="l" rtl="0">
              <a:buNone/>
            </a:pPr>
            <a:endParaRPr lang="en-US" dirty="0" smtClean="0"/>
          </a:p>
          <a:p>
            <a:pPr algn="l" rtl="0">
              <a:buFont typeface="Wingdings" pitchFamily="2" charset="2"/>
              <a:buChar char="q"/>
            </a:pPr>
            <a:r>
              <a:rPr lang="en-US" dirty="0" smtClean="0"/>
              <a:t> </a:t>
            </a:r>
            <a:r>
              <a:rPr lang="en-US" sz="3600" dirty="0" smtClean="0"/>
              <a:t>careful history</a:t>
            </a:r>
          </a:p>
          <a:p>
            <a:pPr algn="l" rtl="0">
              <a:buFont typeface="Wingdings" pitchFamily="2" charset="2"/>
              <a:buChar char="q"/>
            </a:pPr>
            <a:r>
              <a:rPr lang="en-US" sz="3600" dirty="0" smtClean="0"/>
              <a:t> Abdominal x ray to evaluate the amount of stool in the large intestine</a:t>
            </a:r>
            <a:endParaRPr lang="ar-EG" dirty="0"/>
          </a:p>
        </p:txBody>
      </p:sp>
      <p:pic>
        <p:nvPicPr>
          <p:cNvPr id="1027" name="Picture 3" descr="C:\Users\elrowad\Pictures\faecal impaction.jpg"/>
          <p:cNvPicPr>
            <a:picLocks noChangeAspect="1" noChangeArrowheads="1"/>
          </p:cNvPicPr>
          <p:nvPr/>
        </p:nvPicPr>
        <p:blipFill>
          <a:blip r:embed="rId2"/>
          <a:srcRect/>
          <a:stretch>
            <a:fillRect/>
          </a:stretch>
        </p:blipFill>
        <p:spPr bwMode="auto">
          <a:xfrm>
            <a:off x="1000100" y="3714752"/>
            <a:ext cx="6715172" cy="3500462"/>
          </a:xfrm>
          <a:prstGeom prst="rect">
            <a:avLst/>
          </a:prstGeom>
          <a:noFill/>
        </p:spPr>
      </p:pic>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txBody>
          <a:bodyPr/>
          <a:lstStyle/>
          <a:p>
            <a:pPr algn="l" rtl="0">
              <a:buFont typeface="Wingdings" pitchFamily="2" charset="2"/>
              <a:buChar char="q"/>
            </a:pPr>
            <a:endParaRPr lang="en-US" dirty="0" smtClean="0"/>
          </a:p>
          <a:p>
            <a:pPr algn="l" rtl="0">
              <a:buFont typeface="Wingdings" pitchFamily="2" charset="2"/>
              <a:buChar char="q"/>
            </a:pPr>
            <a:r>
              <a:rPr lang="en-US" dirty="0" smtClean="0"/>
              <a:t> </a:t>
            </a:r>
            <a:r>
              <a:rPr lang="en-US" sz="3600" dirty="0" smtClean="0"/>
              <a:t>Contrast enema</a:t>
            </a:r>
          </a:p>
          <a:p>
            <a:pPr algn="l" rtl="0">
              <a:buNone/>
            </a:pPr>
            <a:endParaRPr lang="en-US" sz="3600" dirty="0" smtClean="0"/>
          </a:p>
          <a:p>
            <a:pPr algn="l" rtl="0">
              <a:buFont typeface="Wingdings" pitchFamily="2" charset="2"/>
              <a:buChar char="q"/>
            </a:pPr>
            <a:r>
              <a:rPr lang="en-US" sz="3600" dirty="0" smtClean="0"/>
              <a:t> </a:t>
            </a:r>
            <a:r>
              <a:rPr lang="en-US" sz="3600" dirty="0" err="1" smtClean="0"/>
              <a:t>Manometric</a:t>
            </a:r>
            <a:r>
              <a:rPr lang="en-US" sz="3600" dirty="0" smtClean="0"/>
              <a:t> studies</a:t>
            </a:r>
          </a:p>
          <a:p>
            <a:pPr algn="l" rtl="0">
              <a:buFont typeface="Wingdings" pitchFamily="2" charset="2"/>
              <a:buChar char="q"/>
            </a:pPr>
            <a:endParaRPr lang="en-US" sz="3600" dirty="0" smtClean="0"/>
          </a:p>
          <a:p>
            <a:pPr algn="l" rtl="0">
              <a:buFont typeface="Wingdings" pitchFamily="2" charset="2"/>
              <a:buChar char="q"/>
            </a:pPr>
            <a:r>
              <a:rPr lang="en-US" sz="3600" dirty="0" smtClean="0"/>
              <a:t> EMG of anal sphincter</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smtClean="0"/>
              <a:t> </a:t>
            </a:r>
            <a:r>
              <a:rPr lang="en-US" dirty="0" err="1" smtClean="0"/>
              <a:t>Manometric</a:t>
            </a:r>
            <a:r>
              <a:rPr lang="en-US" dirty="0" smtClean="0"/>
              <a:t> studies</a:t>
            </a:r>
            <a:endParaRPr lang="ar-EG" sz="4000" dirty="0"/>
          </a:p>
        </p:txBody>
      </p:sp>
      <p:sp>
        <p:nvSpPr>
          <p:cNvPr id="3" name="عنصر نائب للمحتوى 2"/>
          <p:cNvSpPr>
            <a:spLocks noGrp="1"/>
          </p:cNvSpPr>
          <p:nvPr>
            <p:ph idx="1"/>
          </p:nvPr>
        </p:nvSpPr>
        <p:spPr/>
        <p:txBody>
          <a:bodyPr>
            <a:normAutofit/>
          </a:bodyPr>
          <a:lstStyle/>
          <a:p>
            <a:pPr algn="l" rtl="0"/>
            <a:endParaRPr lang="en-US" dirty="0" smtClean="0"/>
          </a:p>
          <a:p>
            <a:pPr algn="l" rtl="0">
              <a:buNone/>
            </a:pPr>
            <a:r>
              <a:rPr lang="en-US" dirty="0" smtClean="0"/>
              <a:t> </a:t>
            </a:r>
            <a:endParaRPr lang="ar-EG" dirty="0"/>
          </a:p>
        </p:txBody>
      </p:sp>
      <p:pic>
        <p:nvPicPr>
          <p:cNvPr id="6146" name="Picture 2" descr="C:\Users\elrowad\Desktop\manometry 2.gif"/>
          <p:cNvPicPr>
            <a:picLocks noChangeAspect="1" noChangeArrowheads="1"/>
          </p:cNvPicPr>
          <p:nvPr/>
        </p:nvPicPr>
        <p:blipFill>
          <a:blip r:embed="rId2"/>
          <a:srcRect/>
          <a:stretch>
            <a:fillRect/>
          </a:stretch>
        </p:blipFill>
        <p:spPr bwMode="auto">
          <a:xfrm>
            <a:off x="4571999" y="1571612"/>
            <a:ext cx="4572001" cy="5286388"/>
          </a:xfrm>
          <a:prstGeom prst="rect">
            <a:avLst/>
          </a:prstGeom>
          <a:noFill/>
        </p:spPr>
      </p:pic>
      <p:pic>
        <p:nvPicPr>
          <p:cNvPr id="6148" name="Picture 4" descr="C:\Users\elrowad\Desktop\manometry.gif"/>
          <p:cNvPicPr>
            <a:picLocks noChangeAspect="1" noChangeArrowheads="1"/>
          </p:cNvPicPr>
          <p:nvPr/>
        </p:nvPicPr>
        <p:blipFill>
          <a:blip r:embed="rId3"/>
          <a:srcRect/>
          <a:stretch>
            <a:fillRect/>
          </a:stretch>
        </p:blipFill>
        <p:spPr bwMode="auto">
          <a:xfrm>
            <a:off x="0" y="1571612"/>
            <a:ext cx="4572000" cy="5286388"/>
          </a:xfrm>
          <a:prstGeom prst="rect">
            <a:avLst/>
          </a:prstGeom>
          <a:noFill/>
        </p:spPr>
      </p:pic>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142844" y="0"/>
            <a:ext cx="9001156" cy="6858000"/>
          </a:xfrm>
        </p:spPr>
        <p:txBody>
          <a:bodyPr>
            <a:normAutofit fontScale="62500" lnSpcReduction="20000"/>
          </a:bodyPr>
          <a:lstStyle/>
          <a:p>
            <a:pPr algn="l" rtl="0"/>
            <a:r>
              <a:rPr lang="en-US" b="1" dirty="0" err="1" smtClean="0"/>
              <a:t>Anorectal</a:t>
            </a:r>
            <a:r>
              <a:rPr lang="en-US" b="1" dirty="0" smtClean="0"/>
              <a:t> motility abnormalities in children with </a:t>
            </a:r>
            <a:r>
              <a:rPr lang="en-US" b="1" dirty="0" err="1" smtClean="0"/>
              <a:t>encopresis</a:t>
            </a:r>
            <a:r>
              <a:rPr lang="en-US" b="1" dirty="0" smtClean="0"/>
              <a:t> and chronic constipation.</a:t>
            </a:r>
            <a:endParaRPr lang="en-US" dirty="0" smtClean="0"/>
          </a:p>
          <a:p>
            <a:pPr algn="l" rtl="0"/>
            <a:r>
              <a:rPr lang="en-US" dirty="0" err="1" smtClean="0">
                <a:hlinkClick r:id="rId2"/>
              </a:rPr>
              <a:t>Raghunath</a:t>
            </a:r>
            <a:r>
              <a:rPr lang="en-US" dirty="0" smtClean="0">
                <a:hlinkClick r:id="rId2"/>
              </a:rPr>
              <a:t> N</a:t>
            </a:r>
            <a:r>
              <a:rPr lang="en-US" baseline="30000" dirty="0" smtClean="0"/>
              <a:t>1</a:t>
            </a:r>
            <a:r>
              <a:rPr lang="en-US" dirty="0" smtClean="0"/>
              <a:t>, </a:t>
            </a:r>
            <a:r>
              <a:rPr lang="en-US" dirty="0" smtClean="0">
                <a:hlinkClick r:id="rId3"/>
              </a:rPr>
              <a:t>Glassman MS</a:t>
            </a:r>
            <a:r>
              <a:rPr lang="en-US" dirty="0" smtClean="0"/>
              <a:t>, </a:t>
            </a:r>
            <a:r>
              <a:rPr lang="en-US" dirty="0" err="1" smtClean="0">
                <a:hlinkClick r:id="rId4"/>
              </a:rPr>
              <a:t>Halata</a:t>
            </a:r>
            <a:r>
              <a:rPr lang="en-US" dirty="0" smtClean="0">
                <a:hlinkClick r:id="rId4"/>
              </a:rPr>
              <a:t> MS</a:t>
            </a:r>
            <a:r>
              <a:rPr lang="en-US" dirty="0" smtClean="0"/>
              <a:t>, </a:t>
            </a:r>
            <a:r>
              <a:rPr lang="en-US" dirty="0" err="1" smtClean="0">
                <a:hlinkClick r:id="rId5"/>
              </a:rPr>
              <a:t>Berezin</a:t>
            </a:r>
            <a:r>
              <a:rPr lang="en-US" dirty="0" smtClean="0">
                <a:hlinkClick r:id="rId5"/>
              </a:rPr>
              <a:t> SH</a:t>
            </a:r>
            <a:r>
              <a:rPr lang="en-US" dirty="0" smtClean="0"/>
              <a:t>, </a:t>
            </a:r>
            <a:r>
              <a:rPr lang="en-US" dirty="0" smtClean="0">
                <a:hlinkClick r:id="rId6"/>
              </a:rPr>
              <a:t>Stewart JM</a:t>
            </a:r>
            <a:r>
              <a:rPr lang="en-US" dirty="0" smtClean="0"/>
              <a:t>, </a:t>
            </a:r>
            <a:r>
              <a:rPr lang="en-US" dirty="0" err="1" smtClean="0">
                <a:hlinkClick r:id="rId7"/>
              </a:rPr>
              <a:t>Medow</a:t>
            </a:r>
            <a:r>
              <a:rPr lang="en-US" dirty="0" smtClean="0">
                <a:hlinkClick r:id="rId7"/>
              </a:rPr>
              <a:t> MS</a:t>
            </a:r>
            <a:r>
              <a:rPr lang="en-US" dirty="0" smtClean="0"/>
              <a:t>.</a:t>
            </a:r>
          </a:p>
          <a:p>
            <a:pPr algn="l" rtl="0"/>
            <a:r>
              <a:rPr lang="en-US" b="1" dirty="0" smtClean="0">
                <a:hlinkClick r:id="rId8" tooltip="Open/close author information list"/>
              </a:rPr>
              <a:t>Author information</a:t>
            </a:r>
            <a:endParaRPr lang="en-US" dirty="0" smtClean="0"/>
          </a:p>
          <a:p>
            <a:pPr algn="l" rtl="0"/>
            <a:r>
              <a:rPr lang="en-US" b="1" dirty="0" smtClean="0"/>
              <a:t>Abstract</a:t>
            </a:r>
            <a:endParaRPr lang="en-US" dirty="0" smtClean="0"/>
          </a:p>
          <a:p>
            <a:pPr algn="l" rtl="0"/>
            <a:r>
              <a:rPr lang="en-US" b="1" cap="all" dirty="0" smtClean="0"/>
              <a:t>OBJECTIVE:</a:t>
            </a:r>
            <a:endParaRPr lang="en-US" dirty="0" smtClean="0"/>
          </a:p>
          <a:p>
            <a:pPr algn="l" rtl="0"/>
            <a:r>
              <a:rPr lang="en-US" dirty="0" smtClean="0"/>
              <a:t>To evaluate the response to rectal distension in children with chronic constipation and children with chronic constipation and </a:t>
            </a:r>
            <a:r>
              <a:rPr lang="en-US" dirty="0" err="1" smtClean="0"/>
              <a:t>encopresis</a:t>
            </a:r>
            <a:r>
              <a:rPr lang="en-US" dirty="0" smtClean="0"/>
              <a:t>.</a:t>
            </a:r>
          </a:p>
          <a:p>
            <a:pPr algn="l" rtl="0"/>
            <a:r>
              <a:rPr lang="en-US" b="1" cap="all" dirty="0" smtClean="0"/>
              <a:t>STUDY DESIGN:</a:t>
            </a:r>
            <a:endParaRPr lang="en-US" dirty="0" smtClean="0"/>
          </a:p>
          <a:p>
            <a:pPr algn="l" rtl="0"/>
            <a:r>
              <a:rPr lang="en-US" dirty="0" smtClean="0"/>
              <a:t>We studied 27 children, aged 3 to 16 years, with chronic constipation; 12 had </a:t>
            </a:r>
            <a:r>
              <a:rPr lang="en-US" dirty="0" err="1" smtClean="0"/>
              <a:t>encopresis</a:t>
            </a:r>
            <a:r>
              <a:rPr lang="en-US" dirty="0" smtClean="0"/>
              <a:t>. </a:t>
            </a:r>
            <a:r>
              <a:rPr lang="en-US" dirty="0" err="1" smtClean="0"/>
              <a:t>Anorectal</a:t>
            </a:r>
            <a:r>
              <a:rPr lang="en-US" dirty="0" smtClean="0"/>
              <a:t> motility was measured with a solid state catheter. When the catheter was located in the internal sphincter, the balloon was inflated to 60 </a:t>
            </a:r>
            <a:r>
              <a:rPr lang="en-US" dirty="0" err="1" smtClean="0"/>
              <a:t>mL</a:t>
            </a:r>
            <a:r>
              <a:rPr lang="en-US" dirty="0" smtClean="0"/>
              <a:t> with air.</a:t>
            </a:r>
          </a:p>
          <a:p>
            <a:pPr algn="l" rtl="0"/>
            <a:r>
              <a:rPr lang="en-US" b="1" cap="all" dirty="0" smtClean="0"/>
              <a:t>RESULTS:</a:t>
            </a:r>
            <a:endParaRPr lang="en-US" dirty="0" smtClean="0"/>
          </a:p>
          <a:p>
            <a:pPr algn="l" rtl="0"/>
            <a:r>
              <a:rPr lang="en-US" dirty="0" smtClean="0"/>
              <a:t>There were no differences in age, sex distribution, and duration of constipation in the two groups. Comparing groups, </a:t>
            </a:r>
            <a:r>
              <a:rPr lang="en-US" dirty="0" err="1" smtClean="0"/>
              <a:t>anorectal</a:t>
            </a:r>
            <a:r>
              <a:rPr lang="en-US" dirty="0" smtClean="0"/>
              <a:t> </a:t>
            </a:r>
            <a:r>
              <a:rPr lang="en-US" dirty="0" err="1" smtClean="0"/>
              <a:t>manometry</a:t>
            </a:r>
            <a:r>
              <a:rPr lang="en-US" dirty="0" smtClean="0"/>
              <a:t> showed no differences in the resting sphincter pressure, recovery pressure, the lowest relaxation pressure, and percent relaxation. However, time to maximum relaxation, time to recovery to baseline pressure, and duration of relaxation were significantly higher in patients with constipation and </a:t>
            </a:r>
            <a:r>
              <a:rPr lang="en-US" dirty="0" err="1" smtClean="0"/>
              <a:t>encopresis</a:t>
            </a:r>
            <a:r>
              <a:rPr lang="en-US" dirty="0" smtClean="0"/>
              <a:t>, compared with patients who had constipation alone.</a:t>
            </a:r>
          </a:p>
          <a:p>
            <a:pPr algn="l" rtl="0"/>
            <a:r>
              <a:rPr lang="en-US" b="1" cap="all" dirty="0" smtClean="0"/>
              <a:t>CONCLUSIONS:</a:t>
            </a:r>
            <a:endParaRPr lang="en-US" dirty="0" smtClean="0"/>
          </a:p>
          <a:p>
            <a:pPr algn="l" rtl="0"/>
            <a:r>
              <a:rPr lang="en-US" dirty="0" smtClean="0"/>
              <a:t>There may be an imbalance in neuromuscular control of defecation in constipated patients with </a:t>
            </a:r>
            <a:r>
              <a:rPr lang="en-US" dirty="0" err="1" smtClean="0"/>
              <a:t>encopresis</a:t>
            </a:r>
            <a:r>
              <a:rPr lang="en-US" dirty="0" smtClean="0"/>
              <a:t> that results in incontinence as a consequence of the increased time to recovery and duration of relaxation of the internal anal sphincter.</a:t>
            </a:r>
          </a:p>
          <a:p>
            <a:pPr algn="l" rtl="0"/>
            <a:r>
              <a:rPr lang="en-US" dirty="0" smtClean="0"/>
              <a:t> </a:t>
            </a:r>
          </a:p>
          <a:p>
            <a:pPr algn="l" rtl="0">
              <a:buFont typeface="Wingdings" pitchFamily="2" charset="2"/>
              <a:buChar char="q"/>
            </a:pPr>
            <a:endParaRPr lang="en-US" dirty="0" smtClean="0"/>
          </a:p>
        </p:txBody>
      </p:sp>
    </p:spTree>
  </p:cSld>
  <p:clrMapOvr>
    <a:masterClrMapping/>
  </p:clrMapOvr>
  <p:transition>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4400" dirty="0" smtClean="0"/>
              <a:t>Bowel management </a:t>
            </a:r>
            <a:r>
              <a:rPr lang="en-US" sz="4400" dirty="0" err="1" smtClean="0"/>
              <a:t>programme</a:t>
            </a:r>
            <a:endParaRPr lang="ar-EG" dirty="0"/>
          </a:p>
        </p:txBody>
      </p:sp>
      <p:pic>
        <p:nvPicPr>
          <p:cNvPr id="5" name="Picture 2" descr="C:\Users\elrowad\Pictures\images.jpg"/>
          <p:cNvPicPr>
            <a:picLocks noGrp="1" noChangeAspect="1" noChangeArrowheads="1"/>
          </p:cNvPicPr>
          <p:nvPr>
            <p:ph idx="1"/>
          </p:nvPr>
        </p:nvPicPr>
        <p:blipFill>
          <a:blip r:embed="rId2"/>
          <a:srcRect/>
          <a:stretch>
            <a:fillRect/>
          </a:stretch>
        </p:blipFill>
        <p:spPr bwMode="auto">
          <a:xfrm>
            <a:off x="7143768" y="2071678"/>
            <a:ext cx="2000232" cy="4500584"/>
          </a:xfrm>
          <a:prstGeom prst="rect">
            <a:avLst/>
          </a:prstGeom>
          <a:noFill/>
        </p:spPr>
      </p:pic>
      <p:sp>
        <p:nvSpPr>
          <p:cNvPr id="6" name="مستطيل 5"/>
          <p:cNvSpPr/>
          <p:nvPr/>
        </p:nvSpPr>
        <p:spPr>
          <a:xfrm>
            <a:off x="428596" y="1500174"/>
            <a:ext cx="6429404" cy="4401205"/>
          </a:xfrm>
          <a:prstGeom prst="rect">
            <a:avLst/>
          </a:prstGeom>
        </p:spPr>
        <p:txBody>
          <a:bodyPr wrap="square">
            <a:spAutoFit/>
          </a:bodyPr>
          <a:lstStyle/>
          <a:p>
            <a:pPr algn="l" rtl="0">
              <a:buFont typeface="Wingdings" pitchFamily="2" charset="2"/>
              <a:buChar char="q"/>
            </a:pPr>
            <a:r>
              <a:rPr lang="en-US" sz="4000" dirty="0" smtClean="0"/>
              <a:t>Cleaning of hard stool out of lower colon by enema , laxatives</a:t>
            </a:r>
          </a:p>
          <a:p>
            <a:pPr algn="l" rtl="0">
              <a:buFont typeface="Wingdings" pitchFamily="2" charset="2"/>
              <a:buChar char="q"/>
            </a:pPr>
            <a:r>
              <a:rPr lang="en-US" sz="4000" dirty="0" smtClean="0"/>
              <a:t>encourage eating more fruits and vegetables with drinking enough amount of fluids</a:t>
            </a:r>
            <a:endParaRPr lang="ar-EG" sz="4000" dirty="0"/>
          </a:p>
        </p:txBody>
      </p:sp>
    </p:spTree>
  </p:cSld>
  <p:clrMapOvr>
    <a:masterClrMapping/>
  </p:clrMapOvr>
  <p:transition>
    <p:wipe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algn="l" rtl="0">
              <a:buNone/>
            </a:pPr>
            <a:endParaRPr lang="en-US" dirty="0" smtClean="0"/>
          </a:p>
        </p:txBody>
      </p:sp>
      <p:sp>
        <p:nvSpPr>
          <p:cNvPr id="4" name="مستطيل 3"/>
          <p:cNvSpPr/>
          <p:nvPr/>
        </p:nvSpPr>
        <p:spPr>
          <a:xfrm>
            <a:off x="1214414" y="1285860"/>
            <a:ext cx="5643586" cy="3323987"/>
          </a:xfrm>
          <a:prstGeom prst="rect">
            <a:avLst/>
          </a:prstGeom>
        </p:spPr>
        <p:txBody>
          <a:bodyPr wrap="square">
            <a:spAutoFit/>
          </a:bodyPr>
          <a:lstStyle/>
          <a:p>
            <a:pPr algn="l" rtl="0">
              <a:buFont typeface="Wingdings" pitchFamily="2" charset="2"/>
              <a:buChar char="q"/>
            </a:pPr>
            <a:endParaRPr lang="en-US" dirty="0" smtClean="0"/>
          </a:p>
          <a:p>
            <a:pPr algn="l" rtl="0">
              <a:buFont typeface="Wingdings" pitchFamily="2" charset="2"/>
              <a:buChar char="q"/>
            </a:pPr>
            <a:r>
              <a:rPr lang="en-US" dirty="0" smtClean="0"/>
              <a:t> </a:t>
            </a:r>
            <a:r>
              <a:rPr lang="en-US" sz="3200" dirty="0" smtClean="0"/>
              <a:t>Toilet sitting at least twice a day</a:t>
            </a:r>
          </a:p>
          <a:p>
            <a:pPr algn="l" rtl="0">
              <a:buFont typeface="Wingdings" pitchFamily="2" charset="2"/>
              <a:buChar char="q"/>
            </a:pPr>
            <a:endParaRPr lang="en-US" sz="3200" dirty="0" smtClean="0"/>
          </a:p>
          <a:p>
            <a:pPr algn="l" rtl="0">
              <a:buFont typeface="Wingdings" pitchFamily="2" charset="2"/>
              <a:buChar char="q"/>
            </a:pPr>
            <a:r>
              <a:rPr lang="en-US" sz="3200" dirty="0" smtClean="0"/>
              <a:t> encourage exercise that help in digestion  instead of TV watching</a:t>
            </a:r>
            <a:endParaRPr lang="ar-EG" sz="3200"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EG" sz="6600" dirty="0"/>
          </a:p>
        </p:txBody>
      </p:sp>
      <p:sp>
        <p:nvSpPr>
          <p:cNvPr id="5" name="عنصر نائب للمحتوى 4"/>
          <p:cNvSpPr>
            <a:spLocks noGrp="1"/>
          </p:cNvSpPr>
          <p:nvPr>
            <p:ph idx="1"/>
          </p:nvPr>
        </p:nvSpPr>
        <p:spPr/>
        <p:txBody>
          <a:bodyPr/>
          <a:lstStyle/>
          <a:p>
            <a:pPr algn="l" rtl="0">
              <a:buFont typeface="Wingdings" pitchFamily="2" charset="2"/>
              <a:buChar char="q"/>
            </a:pPr>
            <a:r>
              <a:rPr lang="en-US" dirty="0" smtClean="0"/>
              <a:t> management of any </a:t>
            </a:r>
            <a:r>
              <a:rPr lang="en-US" dirty="0" err="1" smtClean="0"/>
              <a:t>asociated</a:t>
            </a:r>
            <a:r>
              <a:rPr lang="en-US" dirty="0" smtClean="0"/>
              <a:t> psychological problem</a:t>
            </a:r>
          </a:p>
          <a:p>
            <a:pPr algn="l" rtl="0">
              <a:buFont typeface="Wingdings" pitchFamily="2" charset="2"/>
              <a:buChar char="q"/>
            </a:pPr>
            <a:r>
              <a:rPr lang="en-US" dirty="0" smtClean="0"/>
              <a:t> psychotherapy and </a:t>
            </a:r>
            <a:r>
              <a:rPr lang="en-US" dirty="0" err="1" smtClean="0"/>
              <a:t>biofeed</a:t>
            </a:r>
            <a:r>
              <a:rPr lang="en-US" dirty="0" smtClean="0"/>
              <a:t> back relaxation technique to the patient and parents</a:t>
            </a:r>
            <a:endParaRPr lang="ar-EG"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EG" dirty="0"/>
          </a:p>
        </p:txBody>
      </p:sp>
      <p:sp>
        <p:nvSpPr>
          <p:cNvPr id="5" name="عنصر نائب للمحتوى 4"/>
          <p:cNvSpPr>
            <a:spLocks noGrp="1"/>
          </p:cNvSpPr>
          <p:nvPr>
            <p:ph idx="1"/>
          </p:nvPr>
        </p:nvSpPr>
        <p:spPr/>
        <p:txBody>
          <a:bodyPr>
            <a:normAutofit fontScale="92500"/>
          </a:bodyPr>
          <a:lstStyle/>
          <a:p>
            <a:pPr algn="l" rtl="0"/>
            <a:endParaRPr lang="en-US" dirty="0" smtClean="0"/>
          </a:p>
          <a:p>
            <a:pPr algn="l" rtl="0">
              <a:buFont typeface="Wingdings" pitchFamily="2" charset="2"/>
              <a:buChar char="Ø"/>
            </a:pPr>
            <a:r>
              <a:rPr lang="en-US" sz="3600" dirty="0" smtClean="0"/>
              <a:t>  normal sequence of developing control</a:t>
            </a:r>
          </a:p>
          <a:p>
            <a:pPr algn="l" rtl="0">
              <a:buNone/>
            </a:pPr>
            <a:r>
              <a:rPr lang="en-US" sz="3600" dirty="0" smtClean="0"/>
              <a:t>   over bowel and bladder functions is</a:t>
            </a:r>
          </a:p>
          <a:p>
            <a:pPr algn="l" rtl="0">
              <a:buNone/>
            </a:pPr>
            <a:r>
              <a:rPr lang="en-US" sz="3600" dirty="0" smtClean="0"/>
              <a:t>   nocturnal fecal continence… Diurnal    fecal </a:t>
            </a:r>
            <a:r>
              <a:rPr lang="en-US" sz="3600" dirty="0" err="1" smtClean="0"/>
              <a:t>continece</a:t>
            </a:r>
            <a:r>
              <a:rPr lang="en-US" sz="3600" dirty="0" smtClean="0"/>
              <a:t>…diurnal  bladder control….. Nocturnal bladder control                                           </a:t>
            </a:r>
          </a:p>
          <a:p>
            <a:pPr algn="l" rtl="0">
              <a:buNone/>
            </a:pPr>
            <a:r>
              <a:rPr lang="en-US" dirty="0" smtClean="0"/>
              <a:t>                                                       </a:t>
            </a:r>
          </a:p>
          <a:p>
            <a:pPr algn="l" rtl="0">
              <a:buNone/>
            </a:pPr>
            <a:endParaRPr lang="ar-EG" dirty="0"/>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l" rtl="0">
              <a:buFont typeface="Wingdings" pitchFamily="2" charset="2"/>
              <a:buChar char="q"/>
            </a:pPr>
            <a:r>
              <a:rPr lang="en-US" dirty="0" smtClean="0"/>
              <a:t>Prognosis is good in retentive type and is self limited</a:t>
            </a:r>
          </a:p>
          <a:p>
            <a:pPr algn="l" rtl="0">
              <a:buFont typeface="Wingdings" pitchFamily="2" charset="2"/>
              <a:buChar char="q"/>
            </a:pPr>
            <a:endParaRPr lang="en-US" dirty="0" smtClean="0"/>
          </a:p>
          <a:p>
            <a:pPr algn="l" rtl="0">
              <a:buFont typeface="Wingdings" pitchFamily="2" charset="2"/>
              <a:buChar char="q"/>
            </a:pPr>
            <a:r>
              <a:rPr lang="en-US" dirty="0" smtClean="0"/>
              <a:t> in patient with psychological trauma resolve spontaneously over 6 months</a:t>
            </a:r>
          </a:p>
          <a:p>
            <a:pPr algn="l" rtl="0">
              <a:buFont typeface="Wingdings" pitchFamily="2" charset="2"/>
              <a:buChar char="q"/>
            </a:pPr>
            <a:endParaRPr lang="en-US" dirty="0" smtClean="0"/>
          </a:p>
          <a:p>
            <a:pPr algn="l" rtl="0">
              <a:buFont typeface="Wingdings" pitchFamily="2" charset="2"/>
              <a:buChar char="q"/>
            </a:pPr>
            <a:r>
              <a:rPr lang="en-US" dirty="0" smtClean="0"/>
              <a:t>  in associated behavioral problem,  ADHA, Autism the prognosis related to the case severity</a:t>
            </a:r>
            <a:endParaRPr lang="ar-EG" dirty="0" smtClean="0"/>
          </a:p>
          <a:p>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txBody>
          <a:bodyPr/>
          <a:lstStyle/>
          <a:p>
            <a:pPr algn="l" rtl="0"/>
            <a:endParaRPr lang="en-US" dirty="0" smtClean="0"/>
          </a:p>
          <a:p>
            <a:pPr algn="l" rtl="0"/>
            <a:r>
              <a:rPr lang="en-US" dirty="0" smtClean="0"/>
              <a:t> </a:t>
            </a:r>
            <a:r>
              <a:rPr lang="en-US" sz="3600" dirty="0" smtClean="0"/>
              <a:t>Toilet training is affected by</a:t>
            </a:r>
          </a:p>
          <a:p>
            <a:pPr algn="l" rtl="0">
              <a:buNone/>
            </a:pPr>
            <a:r>
              <a:rPr lang="en-US" sz="3600" dirty="0" smtClean="0"/>
              <a:t>    </a:t>
            </a:r>
            <a:r>
              <a:rPr lang="en-US" sz="3600" dirty="0" err="1" smtClean="0"/>
              <a:t>inellectual</a:t>
            </a:r>
            <a:r>
              <a:rPr lang="en-US" sz="3600" dirty="0" smtClean="0"/>
              <a:t> capacity</a:t>
            </a:r>
          </a:p>
          <a:p>
            <a:pPr algn="l" rtl="0">
              <a:buNone/>
            </a:pPr>
            <a:r>
              <a:rPr lang="en-US" sz="3600" dirty="0" smtClean="0"/>
              <a:t>      social maturity</a:t>
            </a:r>
          </a:p>
          <a:p>
            <a:pPr algn="l" rtl="0">
              <a:buNone/>
            </a:pPr>
            <a:r>
              <a:rPr lang="en-US" sz="3600" dirty="0" smtClean="0"/>
              <a:t>       cultural factor</a:t>
            </a:r>
          </a:p>
          <a:p>
            <a:pPr algn="l" rtl="0">
              <a:buNone/>
            </a:pPr>
            <a:r>
              <a:rPr lang="en-US" sz="3600" dirty="0" smtClean="0"/>
              <a:t>   </a:t>
            </a:r>
            <a:r>
              <a:rPr lang="en-US" sz="3600" dirty="0" err="1" smtClean="0"/>
              <a:t>psychologic</a:t>
            </a:r>
            <a:r>
              <a:rPr lang="en-US" sz="3600" dirty="0" smtClean="0"/>
              <a:t> interaction between child and parents </a:t>
            </a:r>
          </a:p>
        </p:txBody>
      </p:sp>
      <p:pic>
        <p:nvPicPr>
          <p:cNvPr id="1026" name="Picture 2" descr="C:\Users\elrowad\Pictures\toilet.jpg"/>
          <p:cNvPicPr>
            <a:picLocks noChangeAspect="1" noChangeArrowheads="1"/>
          </p:cNvPicPr>
          <p:nvPr/>
        </p:nvPicPr>
        <p:blipFill>
          <a:blip r:embed="rId2"/>
          <a:srcRect/>
          <a:stretch>
            <a:fillRect/>
          </a:stretch>
        </p:blipFill>
        <p:spPr bwMode="auto">
          <a:xfrm>
            <a:off x="6726584" y="0"/>
            <a:ext cx="2417415" cy="3357562"/>
          </a:xfrm>
          <a:prstGeom prst="rect">
            <a:avLst/>
          </a:prstGeom>
          <a:noFill/>
        </p:spPr>
      </p:pic>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l" rtl="0">
              <a:buNone/>
            </a:pPr>
            <a:r>
              <a:rPr lang="en-US" dirty="0" smtClean="0"/>
              <a:t> </a:t>
            </a:r>
            <a:endParaRPr lang="en-US" sz="3200" dirty="0" smtClean="0"/>
          </a:p>
          <a:p>
            <a:pPr algn="l" rtl="0">
              <a:buFont typeface="Wingdings" pitchFamily="2" charset="2"/>
              <a:buChar char="ü"/>
            </a:pPr>
            <a:r>
              <a:rPr lang="en-US" sz="3200" dirty="0" smtClean="0"/>
              <a:t>  Two elimination disorders described in the DSM IV</a:t>
            </a:r>
          </a:p>
          <a:p>
            <a:pPr algn="l" rtl="0">
              <a:buNone/>
            </a:pPr>
            <a:endParaRPr lang="en-US" sz="3200" dirty="0" smtClean="0"/>
          </a:p>
          <a:p>
            <a:pPr algn="l" rtl="0">
              <a:buFont typeface="Wingdings" pitchFamily="2" charset="2"/>
              <a:buChar char="ü"/>
            </a:pPr>
            <a:r>
              <a:rPr lang="en-US" sz="3200" dirty="0" smtClean="0"/>
              <a:t>  </a:t>
            </a:r>
            <a:r>
              <a:rPr lang="en-US" sz="3200" dirty="0" err="1" smtClean="0"/>
              <a:t>Encopresis</a:t>
            </a:r>
            <a:r>
              <a:rPr lang="en-US" sz="3200" dirty="0" smtClean="0"/>
              <a:t> …….. After age 4 years</a:t>
            </a:r>
          </a:p>
          <a:p>
            <a:pPr algn="l" rtl="0">
              <a:buFont typeface="Wingdings" pitchFamily="2" charset="2"/>
              <a:buChar char="ü"/>
            </a:pPr>
            <a:endParaRPr lang="en-US" sz="3200" dirty="0" smtClean="0"/>
          </a:p>
          <a:p>
            <a:pPr algn="l" rtl="0">
              <a:buFont typeface="Wingdings" pitchFamily="2" charset="2"/>
              <a:buChar char="ü"/>
            </a:pPr>
            <a:r>
              <a:rPr lang="en-US" sz="3200" dirty="0" smtClean="0"/>
              <a:t> Enuresis ………….. After age 5 years  </a:t>
            </a:r>
          </a:p>
          <a:p>
            <a:pPr algn="l" rtl="0">
              <a:buNone/>
            </a:pPr>
            <a:r>
              <a:rPr lang="en-US" dirty="0" smtClean="0"/>
              <a:t>  </a:t>
            </a:r>
            <a:endParaRPr lang="ar-EG" dirty="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EG" sz="6000" dirty="0"/>
          </a:p>
        </p:txBody>
      </p:sp>
      <p:sp>
        <p:nvSpPr>
          <p:cNvPr id="3" name="عنصر نائب للمحتوى 2"/>
          <p:cNvSpPr>
            <a:spLocks noGrp="1"/>
          </p:cNvSpPr>
          <p:nvPr>
            <p:ph idx="1"/>
          </p:nvPr>
        </p:nvSpPr>
        <p:spPr/>
        <p:txBody>
          <a:bodyPr/>
          <a:lstStyle/>
          <a:p>
            <a:endParaRPr lang="en-US" dirty="0" smtClean="0"/>
          </a:p>
          <a:p>
            <a:pPr algn="l" rtl="0">
              <a:buNone/>
            </a:pPr>
            <a:r>
              <a:rPr lang="en-US" dirty="0" smtClean="0"/>
              <a:t>                     </a:t>
            </a:r>
            <a:endParaRPr lang="en-US" sz="5400" dirty="0" smtClean="0"/>
          </a:p>
          <a:p>
            <a:pPr algn="l" rtl="0">
              <a:buNone/>
            </a:pPr>
            <a:r>
              <a:rPr lang="en-US" sz="5400" dirty="0" smtClean="0"/>
              <a:t>           </a:t>
            </a:r>
            <a:r>
              <a:rPr lang="en-US" sz="8000" dirty="0" err="1" smtClean="0"/>
              <a:t>Encopresis</a:t>
            </a:r>
            <a:endParaRPr lang="en-US" sz="8000" dirty="0" smtClean="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pic>
        <p:nvPicPr>
          <p:cNvPr id="6" name="Picture 2" descr="C:\Users\elrowad\Desktop\dsm-5.pn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285728"/>
            <a:ext cx="8229600" cy="5840435"/>
          </a:xfrm>
        </p:spPr>
        <p:txBody>
          <a:bodyPr>
            <a:normAutofit/>
          </a:bodyPr>
          <a:lstStyle/>
          <a:p>
            <a:pPr algn="l">
              <a:buNone/>
            </a:pPr>
            <a:r>
              <a:rPr lang="en-US" dirty="0" smtClean="0"/>
              <a:t> A- Repeated passage of feces into inappropriate places ( </a:t>
            </a:r>
            <a:r>
              <a:rPr lang="en-US" dirty="0" err="1" smtClean="0"/>
              <a:t>eg</a:t>
            </a:r>
            <a:r>
              <a:rPr lang="en-US" dirty="0" smtClean="0"/>
              <a:t>, clothing or floor) whether </a:t>
            </a:r>
            <a:endParaRPr lang="ar-EG" dirty="0" smtClean="0"/>
          </a:p>
          <a:p>
            <a:pPr algn="l">
              <a:buNone/>
            </a:pPr>
            <a:r>
              <a:rPr lang="en-US" dirty="0" smtClean="0"/>
              <a:t>involuntary or intentional.</a:t>
            </a:r>
          </a:p>
          <a:p>
            <a:pPr algn="l">
              <a:buNone/>
            </a:pPr>
            <a:endParaRPr lang="en-US" dirty="0" smtClean="0"/>
          </a:p>
          <a:p>
            <a:pPr algn="l">
              <a:buNone/>
            </a:pPr>
            <a:r>
              <a:rPr lang="en-US" dirty="0" smtClean="0"/>
              <a:t> B- At least one such event a month for at least 3 months.</a:t>
            </a:r>
          </a:p>
          <a:p>
            <a:pPr algn="l">
              <a:buNone/>
            </a:pPr>
            <a:endParaRPr lang="en-US" dirty="0" smtClean="0"/>
          </a:p>
          <a:p>
            <a:pPr algn="l">
              <a:buNone/>
            </a:pPr>
            <a:r>
              <a:rPr lang="en-US" dirty="0" smtClean="0"/>
              <a:t>C- at age at least 4 years</a:t>
            </a:r>
          </a:p>
          <a:p>
            <a:pPr algn="l">
              <a:buNone/>
            </a:pPr>
            <a:endParaRPr lang="en-US" dirty="0" smtClean="0"/>
          </a:p>
          <a:p>
            <a:pPr algn="l">
              <a:buNone/>
            </a:pPr>
            <a:r>
              <a:rPr lang="en-US" dirty="0" smtClean="0"/>
              <a:t>D - the behavior is not due to direct effect of a drug as </a:t>
            </a:r>
            <a:r>
              <a:rPr lang="en-US" dirty="0" smtClean="0"/>
              <a:t>laxatives</a:t>
            </a:r>
            <a:endParaRPr lang="en-US" dirty="0" smtClean="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dirty="0" smtClean="0"/>
              <a:t>Etiology.</a:t>
            </a:r>
            <a:endParaRPr lang="ar-EG" sz="4000" dirty="0"/>
          </a:p>
        </p:txBody>
      </p:sp>
      <p:sp>
        <p:nvSpPr>
          <p:cNvPr id="3" name="عنصر نائب للمحتوى 2"/>
          <p:cNvSpPr>
            <a:spLocks noGrp="1"/>
          </p:cNvSpPr>
          <p:nvPr>
            <p:ph idx="1"/>
          </p:nvPr>
        </p:nvSpPr>
        <p:spPr/>
        <p:txBody>
          <a:bodyPr/>
          <a:lstStyle/>
          <a:p>
            <a:endParaRPr lang="ar-EG" dirty="0"/>
          </a:p>
        </p:txBody>
      </p:sp>
      <p:sp>
        <p:nvSpPr>
          <p:cNvPr id="4" name="مستطيل 3"/>
          <p:cNvSpPr/>
          <p:nvPr/>
        </p:nvSpPr>
        <p:spPr>
          <a:xfrm>
            <a:off x="785786" y="1785926"/>
            <a:ext cx="7858180" cy="4031873"/>
          </a:xfrm>
          <a:prstGeom prst="rect">
            <a:avLst/>
          </a:prstGeom>
        </p:spPr>
        <p:txBody>
          <a:bodyPr wrap="square">
            <a:spAutoFit/>
          </a:bodyPr>
          <a:lstStyle/>
          <a:p>
            <a:pPr algn="l" rtl="0">
              <a:buFont typeface="Wingdings" pitchFamily="2" charset="2"/>
              <a:buChar char="q"/>
            </a:pPr>
            <a:r>
              <a:rPr lang="en-US" sz="3200" dirty="0" smtClean="0"/>
              <a:t>  caused mostly by a complicated interplay between physiologic and </a:t>
            </a:r>
            <a:r>
              <a:rPr lang="en-US" sz="3200" dirty="0" err="1" smtClean="0"/>
              <a:t>psychologic</a:t>
            </a:r>
            <a:r>
              <a:rPr lang="en-US" sz="3200" dirty="0" smtClean="0"/>
              <a:t> factors.</a:t>
            </a:r>
          </a:p>
          <a:p>
            <a:pPr algn="l" rtl="0"/>
            <a:endParaRPr lang="en-US" sz="3200" dirty="0" smtClean="0"/>
          </a:p>
          <a:p>
            <a:pPr algn="l" rtl="0">
              <a:buFont typeface="Wingdings" pitchFamily="2" charset="2"/>
              <a:buChar char="q"/>
            </a:pPr>
            <a:endParaRPr lang="en-US" sz="3200" dirty="0" smtClean="0"/>
          </a:p>
          <a:p>
            <a:pPr algn="l" rtl="0">
              <a:buFont typeface="Wingdings" pitchFamily="2" charset="2"/>
              <a:buChar char="q"/>
            </a:pPr>
            <a:r>
              <a:rPr lang="en-US" sz="3200" dirty="0" smtClean="0"/>
              <a:t> 75% of </a:t>
            </a:r>
            <a:r>
              <a:rPr lang="en-US" sz="3200" dirty="0" err="1" smtClean="0"/>
              <a:t>encopretic</a:t>
            </a:r>
            <a:r>
              <a:rPr lang="en-US" sz="3200" dirty="0" smtClean="0"/>
              <a:t> children show evidence of chronic constipation leading to infrequent </a:t>
            </a:r>
            <a:r>
              <a:rPr lang="en-US" sz="3200" dirty="0" err="1" smtClean="0"/>
              <a:t>defaecation</a:t>
            </a:r>
            <a:r>
              <a:rPr lang="en-US" sz="3200" dirty="0" smtClean="0"/>
              <a:t>, </a:t>
            </a:r>
            <a:r>
              <a:rPr lang="en-US" sz="3200" dirty="0" err="1" smtClean="0"/>
              <a:t>faecal</a:t>
            </a:r>
            <a:r>
              <a:rPr lang="en-US" sz="3200" dirty="0" smtClean="0"/>
              <a:t> impaction and eventual overflow soiling  </a:t>
            </a: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l" rtl="0"/>
            <a:endParaRPr lang="en-US" dirty="0" smtClean="0"/>
          </a:p>
          <a:p>
            <a:pPr algn="l" rtl="0"/>
            <a:r>
              <a:rPr lang="en-US" dirty="0" smtClean="0"/>
              <a:t> </a:t>
            </a:r>
            <a:r>
              <a:rPr lang="en-US" sz="3600" dirty="0" smtClean="0"/>
              <a:t>chronic constipation mostly due to</a:t>
            </a:r>
          </a:p>
          <a:p>
            <a:pPr algn="l" rtl="0">
              <a:buNone/>
            </a:pPr>
            <a:r>
              <a:rPr lang="en-US" sz="3600" dirty="0" smtClean="0"/>
              <a:t>        painful </a:t>
            </a:r>
            <a:r>
              <a:rPr lang="en-US" sz="3600" dirty="0" err="1" smtClean="0"/>
              <a:t>defaecation</a:t>
            </a:r>
            <a:endParaRPr lang="en-US" sz="3600" dirty="0" smtClean="0"/>
          </a:p>
          <a:p>
            <a:pPr algn="l" rtl="0">
              <a:buNone/>
            </a:pPr>
            <a:r>
              <a:rPr lang="en-US" sz="3600" dirty="0" smtClean="0"/>
              <a:t>              Traveling</a:t>
            </a:r>
          </a:p>
          <a:p>
            <a:pPr algn="l" rtl="0">
              <a:buNone/>
            </a:pPr>
            <a:r>
              <a:rPr lang="en-US" sz="3600" dirty="0" smtClean="0"/>
              <a:t>                   in adequate diet</a:t>
            </a:r>
          </a:p>
          <a:p>
            <a:pPr algn="l" rtl="0">
              <a:buNone/>
            </a:pPr>
            <a:r>
              <a:rPr lang="en-US" sz="3600" dirty="0" smtClean="0"/>
              <a:t>                     not drinking enough water</a:t>
            </a:r>
            <a:endParaRPr lang="en-US" dirty="0" smtClean="0"/>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ذرو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ذروة">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ذروة">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367</TotalTime>
  <Words>444</Words>
  <Application>Microsoft Office PowerPoint</Application>
  <PresentationFormat>عرض على الشاشة (3:4)‏</PresentationFormat>
  <Paragraphs>99</Paragraphs>
  <Slides>20</Slides>
  <Notes>0</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ذروة</vt:lpstr>
      <vt:lpstr>   EliminatioN     disorders              </vt:lpstr>
      <vt:lpstr>الشريحة 2</vt:lpstr>
      <vt:lpstr>الشريحة 3</vt:lpstr>
      <vt:lpstr>الشريحة 4</vt:lpstr>
      <vt:lpstr>الشريحة 5</vt:lpstr>
      <vt:lpstr>الشريحة 6</vt:lpstr>
      <vt:lpstr>الشريحة 7</vt:lpstr>
      <vt:lpstr>Etiology.</vt:lpstr>
      <vt:lpstr>الشريحة 9</vt:lpstr>
      <vt:lpstr>الشريحة 10</vt:lpstr>
      <vt:lpstr>    </vt:lpstr>
      <vt:lpstr> Psychogenic Megacolon </vt:lpstr>
      <vt:lpstr> Diagnosis</vt:lpstr>
      <vt:lpstr>الشريحة 14</vt:lpstr>
      <vt:lpstr> Manometric studies</vt:lpstr>
      <vt:lpstr>الشريحة 16</vt:lpstr>
      <vt:lpstr>Bowel management programme</vt:lpstr>
      <vt:lpstr>الشريحة 18</vt:lpstr>
      <vt:lpstr>الشريحة 19</vt:lpstr>
      <vt:lpstr>الشريحة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Elimination disorders</dc:title>
  <dc:creator>elrowad</dc:creator>
  <cp:lastModifiedBy>elrowad</cp:lastModifiedBy>
  <cp:revision>62</cp:revision>
  <dcterms:created xsi:type="dcterms:W3CDTF">2014-04-06T19:04:19Z</dcterms:created>
  <dcterms:modified xsi:type="dcterms:W3CDTF">2018-02-13T08:57:23Z</dcterms:modified>
</cp:coreProperties>
</file>